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4451"/>
  </p:normalViewPr>
  <p:slideViewPr>
    <p:cSldViewPr snapToGrid="0" snapToObjects="1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8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8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2.tif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6335168" y="1717684"/>
            <a:ext cx="4755197" cy="158907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92" y="1837947"/>
            <a:ext cx="156248" cy="100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578" y="1762595"/>
            <a:ext cx="156248" cy="1006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918" y="1677593"/>
            <a:ext cx="184489" cy="10021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49" y="1607523"/>
            <a:ext cx="193167" cy="104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85" y="1603587"/>
            <a:ext cx="193167" cy="10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459" y="1604666"/>
            <a:ext cx="193167" cy="10492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981" y="1688479"/>
            <a:ext cx="184489" cy="1002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666" y="1848437"/>
            <a:ext cx="156248" cy="1006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775" y="2025682"/>
            <a:ext cx="156248" cy="10069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7266135" y="224801"/>
            <a:ext cx="2370226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CT Scan Sequence on Study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686483" y="694060"/>
            <a:ext cx="938615" cy="1110723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 err="1"/>
              <a:t>Dicom</a:t>
            </a:r>
            <a:endParaRPr lang="en-US" dirty="0"/>
          </a:p>
          <a:p>
            <a:pPr algn="ctr"/>
            <a:r>
              <a:rPr lang="en-US" dirty="0"/>
              <a:t>Files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2098341" y="251242"/>
            <a:ext cx="1420221" cy="116954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Windowing @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IanPan</a:t>
            </a:r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: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Lung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PE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</a:t>
            </a:r>
            <a:r>
              <a:rPr lang="en-IE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MediaStinal</a:t>
            </a:r>
            <a:endParaRPr lang="en-US" sz="1400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8030892" y="2879609"/>
            <a:ext cx="188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2048 embedding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478" y="622581"/>
            <a:ext cx="1145477" cy="944434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3807315" y="275111"/>
            <a:ext cx="1253427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Light Augmentation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vflip</a:t>
            </a:r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shiftscale</a:t>
            </a:r>
            <a:endParaRPr lang="en-US" sz="1400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834186" y="2541934"/>
            <a:ext cx="2402662" cy="2818675"/>
          </a:xfrm>
          <a:prstGeom prst="bentConnector4">
            <a:avLst>
              <a:gd name="adj1" fmla="val 41192"/>
              <a:gd name="adj2" fmla="val 108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15" y="3332678"/>
            <a:ext cx="156248" cy="1006928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4173432" y="4539045"/>
            <a:ext cx="1694502" cy="1815872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Weighted BCE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- Mean study level loss per step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–mean image level loss per step.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Ignore study loss for 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negative images. 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6612470" y="2171138"/>
            <a:ext cx="359473" cy="1048036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4822768" y="3191467"/>
            <a:ext cx="359473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  <a:endCxn id="194" idx="1"/>
          </p:cNvCxnSpPr>
          <p:nvPr/>
        </p:nvCxnSpPr>
        <p:spPr>
          <a:xfrm flipV="1">
            <a:off x="5182241" y="2695156"/>
            <a:ext cx="1430229" cy="112581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361130" y="3947579"/>
            <a:ext cx="3116866" cy="523210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Extract GAP layer for train and test dim 2048, 20 epochs – using only 3 folds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3775255" y="3820967"/>
            <a:ext cx="1047513" cy="78815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E51469-0414-7E47-A38E-A27DEA5C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204" y="1518163"/>
            <a:ext cx="1247373" cy="1247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90EB4-9587-AB4F-B757-85C10A095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965" y="1518163"/>
            <a:ext cx="1231777" cy="12317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D756F5-F9B2-5B44-A9D7-83E84BEA590C}"/>
              </a:ext>
            </a:extLst>
          </p:cNvPr>
          <p:cNvCxnSpPr/>
          <p:nvPr/>
        </p:nvCxnSpPr>
        <p:spPr>
          <a:xfrm>
            <a:off x="1818691" y="1395853"/>
            <a:ext cx="344583" cy="340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C2F6C6-3A53-944E-AE1D-91FE536B3FF6}"/>
              </a:ext>
            </a:extLst>
          </p:cNvPr>
          <p:cNvSpPr txBox="1"/>
          <p:nvPr/>
        </p:nvSpPr>
        <p:spPr>
          <a:xfrm>
            <a:off x="635268" y="1989013"/>
            <a:ext cx="1587588" cy="116954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Subsample 4:1 -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ve</a:t>
            </a:r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to +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ve</a:t>
            </a:r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samples, with at least two images per study each epoch.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ACE78CD-8362-C949-BE0F-C40765CF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784" y="1149117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026" name="Picture 2" descr="The architecture of EfficientNet b0 | Download Scientific Diagram">
            <a:extLst>
              <a:ext uri="{FF2B5EF4-FFF2-40B4-BE49-F238E27FC236}">
                <a16:creationId xmlns:a16="http://schemas.microsoft.com/office/drawing/2014/main" id="{58D0CBC3-2541-C14B-8363-7C9112EF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95" y="4895315"/>
            <a:ext cx="2496415" cy="6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3688371" y="4609122"/>
            <a:ext cx="173767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34F27F55-6C52-0249-953F-A732F8F7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448" y="808209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1709DA-FA44-BE4B-9CC6-DDF8E6153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266" y="719974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EB27D76-F959-2143-88DC-46F2EC17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513" y="695913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0B763CF-C416-8343-BC9A-5F1E6312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425" y="667838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5D7677D3-526D-234C-BDE9-AD8D1D9B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371" y="723983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4A12151D-2660-AE43-90C3-C08EEE47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128" y="768098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37FC1A6-11F0-2541-B03B-59C20B55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885" y="872370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B7EDC7A-DC4D-C044-8D46-CF1E0032B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578" y="1000711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6040481" y="3705485"/>
            <a:ext cx="2819633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6107269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6477589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endCxn id="55" idx="1"/>
          </p:cNvCxnSpPr>
          <p:nvPr/>
        </p:nvCxnSpPr>
        <p:spPr>
          <a:xfrm>
            <a:off x="6359232" y="3989142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6359232" y="4051688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6770032" y="3858148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7081325" y="3858148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6677238" y="4001148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6677238" y="4063694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6964750" y="4001148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6964750" y="4063694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7080649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7426905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7308548" y="3989142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7308548" y="4051688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7719348" y="3858148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8030641" y="3858148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7626554" y="4001148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7626554" y="4063694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7914066" y="4001148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7914066" y="4063694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8313666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8624960" y="3864540"/>
            <a:ext cx="227899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8508384" y="4007540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8508384" y="4070086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8230216" y="4007540"/>
            <a:ext cx="118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8230216" y="4070086"/>
            <a:ext cx="115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6107269" y="4304316"/>
            <a:ext cx="2721526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8852859" y="3989142"/>
            <a:ext cx="9333" cy="783167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DFE7F5F1-D772-6045-99F3-B67166CC5C6F}"/>
              </a:ext>
            </a:extLst>
          </p:cNvPr>
          <p:cNvSpPr/>
          <p:nvPr/>
        </p:nvSpPr>
        <p:spPr>
          <a:xfrm rot="5400000">
            <a:off x="7443418" y="4652426"/>
            <a:ext cx="139854" cy="89024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6107576" y="4656383"/>
            <a:ext cx="2721526" cy="168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LSTM &amp; Dense layers</a:t>
            </a:r>
          </a:p>
        </p:txBody>
      </p:sp>
      <p:sp>
        <p:nvSpPr>
          <p:cNvPr id="187" name="Right Arrow 186">
            <a:extLst>
              <a:ext uri="{FF2B5EF4-FFF2-40B4-BE49-F238E27FC236}">
                <a16:creationId xmlns:a16="http://schemas.microsoft.com/office/drawing/2014/main" id="{5BF5FF72-ADD8-F444-B850-44F6670FCC84}"/>
              </a:ext>
            </a:extLst>
          </p:cNvPr>
          <p:cNvSpPr/>
          <p:nvPr/>
        </p:nvSpPr>
        <p:spPr>
          <a:xfrm rot="5400000">
            <a:off x="7440469" y="4155114"/>
            <a:ext cx="139854" cy="89024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7515666" y="3429709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 X Bi-BLSTM</a:t>
            </a:r>
          </a:p>
        </p:txBody>
      </p:sp>
      <p:pic>
        <p:nvPicPr>
          <p:cNvPr id="1030" name="Picture 6" descr="How I used Bidirectional Encoder Representations from Transformers (BERT)  to Analyze Twitter Data">
            <a:extLst>
              <a:ext uri="{FF2B5EF4-FFF2-40B4-BE49-F238E27FC236}">
                <a16:creationId xmlns:a16="http://schemas.microsoft.com/office/drawing/2014/main" id="{C5569AE5-D22A-7548-B0B0-65712FFF3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 bwMode="auto">
          <a:xfrm>
            <a:off x="9031346" y="3848958"/>
            <a:ext cx="2502999" cy="12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D3DBD2-ABD0-674C-A823-6CEEA6E4486B}"/>
              </a:ext>
            </a:extLst>
          </p:cNvPr>
          <p:cNvSpPr/>
          <p:nvPr/>
        </p:nvSpPr>
        <p:spPr>
          <a:xfrm rot="5400000">
            <a:off x="7350699" y="3024454"/>
            <a:ext cx="139854" cy="89024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A81581A-F5DF-4C42-811D-4EEBEF02E23F}"/>
              </a:ext>
            </a:extLst>
          </p:cNvPr>
          <p:cNvSpPr/>
          <p:nvPr/>
        </p:nvSpPr>
        <p:spPr>
          <a:xfrm rot="5400000">
            <a:off x="10282392" y="3008406"/>
            <a:ext cx="139854" cy="89024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 descr="Bert (Sesame Street) | Character Wiki | Fandom">
            <a:extLst>
              <a:ext uri="{FF2B5EF4-FFF2-40B4-BE49-F238E27FC236}">
                <a16:creationId xmlns:a16="http://schemas.microsoft.com/office/drawing/2014/main" id="{EA156C29-56CF-A949-9271-46EB2AB0E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88" y="3050878"/>
            <a:ext cx="954811" cy="158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0CAD9-735E-1440-B757-EAD1EE53D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4644" y="4523575"/>
            <a:ext cx="281211" cy="1464236"/>
          </a:xfrm>
          <a:prstGeom prst="rect">
            <a:avLst/>
          </a:prstGeom>
        </p:spPr>
      </p:pic>
      <p:sp>
        <p:nvSpPr>
          <p:cNvPr id="195" name="Right Arrow 194">
            <a:extLst>
              <a:ext uri="{FF2B5EF4-FFF2-40B4-BE49-F238E27FC236}">
                <a16:creationId xmlns:a16="http://schemas.microsoft.com/office/drawing/2014/main" id="{D86AE8F3-7A39-D748-903F-DDD5EC4C7020}"/>
              </a:ext>
            </a:extLst>
          </p:cNvPr>
          <p:cNvSpPr/>
          <p:nvPr/>
        </p:nvSpPr>
        <p:spPr>
          <a:xfrm rot="5400000">
            <a:off x="10339017" y="4684506"/>
            <a:ext cx="139854" cy="89024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0BB6B-A891-8545-9225-31E624FB5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7850" y="6128682"/>
            <a:ext cx="4601127" cy="2323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8DA5F8-45BA-CD43-A6A6-8062EA97C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62552" y="5245332"/>
            <a:ext cx="269449" cy="1260635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7557C5E-1CA1-E94D-B8F0-222DE0A78E5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3565577" y="2134052"/>
            <a:ext cx="263388" cy="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1AD0504-B35E-EB4D-808C-4EE6387AD8C7}"/>
              </a:ext>
            </a:extLst>
          </p:cNvPr>
          <p:cNvCxnSpPr/>
          <p:nvPr/>
        </p:nvCxnSpPr>
        <p:spPr>
          <a:xfrm>
            <a:off x="1971091" y="1548253"/>
            <a:ext cx="344583" cy="340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2F01FAD-8309-2C4C-9BDF-AD6D5C663484}"/>
              </a:ext>
            </a:extLst>
          </p:cNvPr>
          <p:cNvSpPr/>
          <p:nvPr/>
        </p:nvSpPr>
        <p:spPr>
          <a:xfrm>
            <a:off x="7971056" y="4930109"/>
            <a:ext cx="1768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Mean 3 folds 12 epochs of each</a:t>
            </a:r>
            <a:endParaRPr lang="en-US" sz="1400" dirty="0"/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D6F1CBA-1D4A-8B44-AB0A-68390F17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0" y="4701137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A136527D-7D9B-CA43-AB37-BA3029B8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938" y="2158795"/>
            <a:ext cx="156248" cy="1006928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17C7665-CBE5-A54A-BCC4-6789936E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648" y="1273426"/>
            <a:ext cx="1231777" cy="1231777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65B44199-A547-6A48-ACB3-870A129403A5}"/>
              </a:ext>
            </a:extLst>
          </p:cNvPr>
          <p:cNvSpPr/>
          <p:nvPr/>
        </p:nvSpPr>
        <p:spPr>
          <a:xfrm>
            <a:off x="6888200" y="5837078"/>
            <a:ext cx="1099865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Image level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E8E7E67-CE44-3E49-A28A-C3EC80B743CB}"/>
              </a:ext>
            </a:extLst>
          </p:cNvPr>
          <p:cNvSpPr/>
          <p:nvPr/>
        </p:nvSpPr>
        <p:spPr>
          <a:xfrm>
            <a:off x="10161898" y="5376008"/>
            <a:ext cx="1242365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Study level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8493202-77BF-F443-B499-48168AB60CBD}"/>
              </a:ext>
            </a:extLst>
          </p:cNvPr>
          <p:cNvSpPr/>
          <p:nvPr/>
        </p:nvSpPr>
        <p:spPr>
          <a:xfrm>
            <a:off x="9266454" y="5708157"/>
            <a:ext cx="1851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Weighted BCE loss</a:t>
            </a:r>
            <a:endParaRPr lang="en-US" sz="14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55A6E2-E982-D745-8490-9F0AA2255E7F}"/>
              </a:ext>
            </a:extLst>
          </p:cNvPr>
          <p:cNvSpPr/>
          <p:nvPr/>
        </p:nvSpPr>
        <p:spPr>
          <a:xfrm>
            <a:off x="1612549" y="5421734"/>
            <a:ext cx="18696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Efficientnetb5</a:t>
            </a:r>
          </a:p>
          <a:p>
            <a:r>
              <a:rPr lang="en-US" sz="1200" dirty="0" err="1"/>
              <a:t>timm</a:t>
            </a:r>
            <a:r>
              <a:rPr lang="en-US" sz="1200" dirty="0"/>
              <a:t> @</a:t>
            </a:r>
            <a:r>
              <a:rPr lang="en-US" sz="1200" dirty="0" err="1"/>
              <a:t>rwightmann</a:t>
            </a:r>
            <a:endParaRPr lang="en-US" sz="12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D7AF36-6DDE-C645-BC4D-9C64E03CDAA2}"/>
              </a:ext>
            </a:extLst>
          </p:cNvPr>
          <p:cNvSpPr/>
          <p:nvPr/>
        </p:nvSpPr>
        <p:spPr>
          <a:xfrm>
            <a:off x="8954577" y="3416689"/>
            <a:ext cx="2294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- 1 layer 8 head 2048 hidden</a:t>
            </a:r>
          </a:p>
          <a:p>
            <a:r>
              <a:rPr lang="en-US" sz="1400" dirty="0"/>
              <a:t>- 2 layer 8 head 1024 hidden</a:t>
            </a:r>
          </a:p>
        </p:txBody>
      </p:sp>
    </p:spTree>
    <p:extLst>
      <p:ext uri="{BB962C8B-B14F-4D97-AF65-F5344CB8AC3E}">
        <p14:creationId xmlns:p14="http://schemas.microsoft.com/office/powerpoint/2010/main" val="64806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7213132" y="1549236"/>
            <a:ext cx="3790437" cy="158907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7213133" y="330843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8334CA-1308-EE49-BC86-BF3B57AB758B}"/>
              </a:ext>
            </a:extLst>
          </p:cNvPr>
          <p:cNvGrpSpPr/>
          <p:nvPr/>
        </p:nvGrpSpPr>
        <p:grpSpPr>
          <a:xfrm>
            <a:off x="7452711" y="3608706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1383A4AE-3887-F14B-A0B1-9A55BA0A1B47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A923218C-D624-1B4A-A2CE-344889687939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0CCFB320-C28C-8C4C-A8A0-82E6505DF035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58" y="2042487"/>
            <a:ext cx="156248" cy="100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44" y="1786653"/>
            <a:ext cx="156248" cy="1006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4" y="1509145"/>
            <a:ext cx="184489" cy="10021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815" y="1439075"/>
            <a:ext cx="193167" cy="104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51" y="1435139"/>
            <a:ext cx="193167" cy="10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25" y="1436218"/>
            <a:ext cx="193167" cy="10492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47" y="1520031"/>
            <a:ext cx="184489" cy="1002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32" y="1752181"/>
            <a:ext cx="156248" cy="1006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441" y="2049745"/>
            <a:ext cx="156248" cy="10069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7148347" y="188705"/>
            <a:ext cx="3703207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MRI Scan Sequence on Patient, Series, Study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CA3560-F465-F846-945A-1548BC42D900}"/>
              </a:ext>
            </a:extLst>
          </p:cNvPr>
          <p:cNvSpPr/>
          <p:nvPr/>
        </p:nvSpPr>
        <p:spPr>
          <a:xfrm>
            <a:off x="10301332" y="5340333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691704" y="1313423"/>
            <a:ext cx="938615" cy="1110723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 err="1"/>
              <a:t>Dicom</a:t>
            </a:r>
            <a:endParaRPr lang="en-US" dirty="0"/>
          </a:p>
          <a:p>
            <a:pPr algn="ctr"/>
            <a:r>
              <a:rPr lang="en-US" dirty="0"/>
              <a:t>Files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F7F50E9-A52F-A840-859B-B4B0BEAF0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901836" y="116938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FA1083-7B09-584C-AA6A-49D6D223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558794" y="89705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2B660C-EAC2-A14A-BBA3-4C91BC87D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079662" y="779300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864465" y="395618"/>
            <a:ext cx="1215718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Windowing: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Brain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Subdural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Bone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7287630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775878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7597737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7597737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8156721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8580305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8030455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8030455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8421678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8421678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8579385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9050543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8889492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8889492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9448476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9872060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9322210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9322210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9713433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9713433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1025717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10680762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1052213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1052213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1014362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1014362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7287630" y="3774914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8283558" y="2711161"/>
            <a:ext cx="188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2048 embedding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10394289" y="320110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E03F94-9769-FF4D-8AB6-82BE070A14A9}"/>
              </a:ext>
            </a:extLst>
          </p:cNvPr>
          <p:cNvSpPr/>
          <p:nvPr/>
        </p:nvSpPr>
        <p:spPr>
          <a:xfrm>
            <a:off x="7287630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EE2464C-93CD-D344-96BD-579771E78C44}"/>
              </a:ext>
            </a:extLst>
          </p:cNvPr>
          <p:cNvSpPr/>
          <p:nvPr/>
        </p:nvSpPr>
        <p:spPr>
          <a:xfrm>
            <a:off x="775878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54B4B3-CD88-E849-B47C-56C9A45AD386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>
            <a:off x="7597737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760678-F37E-4D44-BAE6-39D89CF1E734}"/>
              </a:ext>
            </a:extLst>
          </p:cNvPr>
          <p:cNvCxnSpPr>
            <a:cxnSpLocks/>
          </p:cNvCxnSpPr>
          <p:nvPr/>
        </p:nvCxnSpPr>
        <p:spPr>
          <a:xfrm flipH="1">
            <a:off x="7597737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0014AD5-21C5-1646-B00C-CB6D4FA53D75}"/>
              </a:ext>
            </a:extLst>
          </p:cNvPr>
          <p:cNvSpPr/>
          <p:nvPr/>
        </p:nvSpPr>
        <p:spPr>
          <a:xfrm>
            <a:off x="8156721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FE3E145-F7B3-6841-97C8-AF4F751E9A61}"/>
              </a:ext>
            </a:extLst>
          </p:cNvPr>
          <p:cNvSpPr/>
          <p:nvPr/>
        </p:nvSpPr>
        <p:spPr>
          <a:xfrm>
            <a:off x="8580305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FEC5EC-BADF-5841-A352-4CEAF28A4D0E}"/>
              </a:ext>
            </a:extLst>
          </p:cNvPr>
          <p:cNvCxnSpPr/>
          <p:nvPr/>
        </p:nvCxnSpPr>
        <p:spPr>
          <a:xfrm>
            <a:off x="8030455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C81521-1422-0E46-827B-D1ED3F2943C7}"/>
              </a:ext>
            </a:extLst>
          </p:cNvPr>
          <p:cNvCxnSpPr>
            <a:cxnSpLocks/>
          </p:cNvCxnSpPr>
          <p:nvPr/>
        </p:nvCxnSpPr>
        <p:spPr>
          <a:xfrm flipH="1">
            <a:off x="8030455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EF9EA2-20B4-014C-8F18-E157AD9AC40C}"/>
              </a:ext>
            </a:extLst>
          </p:cNvPr>
          <p:cNvCxnSpPr/>
          <p:nvPr/>
        </p:nvCxnSpPr>
        <p:spPr>
          <a:xfrm>
            <a:off x="8421678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D39BE6B-0D77-9743-BCC9-67CCFEB03E6E}"/>
              </a:ext>
            </a:extLst>
          </p:cNvPr>
          <p:cNvCxnSpPr>
            <a:cxnSpLocks/>
          </p:cNvCxnSpPr>
          <p:nvPr/>
        </p:nvCxnSpPr>
        <p:spPr>
          <a:xfrm flipH="1">
            <a:off x="8421678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2C233B8-241B-E443-A021-33A97419EF06}"/>
              </a:ext>
            </a:extLst>
          </p:cNvPr>
          <p:cNvSpPr/>
          <p:nvPr/>
        </p:nvSpPr>
        <p:spPr>
          <a:xfrm>
            <a:off x="8579385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F8AA116-F264-1447-8639-2FBC08305E8A}"/>
              </a:ext>
            </a:extLst>
          </p:cNvPr>
          <p:cNvSpPr/>
          <p:nvPr/>
        </p:nvSpPr>
        <p:spPr>
          <a:xfrm>
            <a:off x="9050543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BEFEEB0-DC33-CD48-B37C-3F1E55BB7C8B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889492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B27732A-C3F5-254F-BFA9-0EC868912720}"/>
              </a:ext>
            </a:extLst>
          </p:cNvPr>
          <p:cNvCxnSpPr>
            <a:cxnSpLocks/>
          </p:cNvCxnSpPr>
          <p:nvPr/>
        </p:nvCxnSpPr>
        <p:spPr>
          <a:xfrm flipH="1">
            <a:off x="8889492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AC2A2C96-0674-9B49-905F-82C43EC2D1A1}"/>
              </a:ext>
            </a:extLst>
          </p:cNvPr>
          <p:cNvSpPr/>
          <p:nvPr/>
        </p:nvSpPr>
        <p:spPr>
          <a:xfrm>
            <a:off x="9448476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DE21734-1652-4B49-A14D-BEA386FB43F0}"/>
              </a:ext>
            </a:extLst>
          </p:cNvPr>
          <p:cNvSpPr/>
          <p:nvPr/>
        </p:nvSpPr>
        <p:spPr>
          <a:xfrm>
            <a:off x="9872060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78EC751-C953-8748-ACEE-762D5A2F277D}"/>
              </a:ext>
            </a:extLst>
          </p:cNvPr>
          <p:cNvCxnSpPr/>
          <p:nvPr/>
        </p:nvCxnSpPr>
        <p:spPr>
          <a:xfrm>
            <a:off x="9322210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77A93BF-FD37-2643-B311-A2780CB91596}"/>
              </a:ext>
            </a:extLst>
          </p:cNvPr>
          <p:cNvCxnSpPr>
            <a:cxnSpLocks/>
          </p:cNvCxnSpPr>
          <p:nvPr/>
        </p:nvCxnSpPr>
        <p:spPr>
          <a:xfrm flipH="1">
            <a:off x="9322210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1C2A2D2-2A40-D24B-A406-E67814B0D577}"/>
              </a:ext>
            </a:extLst>
          </p:cNvPr>
          <p:cNvCxnSpPr/>
          <p:nvPr/>
        </p:nvCxnSpPr>
        <p:spPr>
          <a:xfrm>
            <a:off x="9713433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90A0A5B-AE8F-F846-9F47-2341D58F45E0}"/>
              </a:ext>
            </a:extLst>
          </p:cNvPr>
          <p:cNvCxnSpPr>
            <a:cxnSpLocks/>
          </p:cNvCxnSpPr>
          <p:nvPr/>
        </p:nvCxnSpPr>
        <p:spPr>
          <a:xfrm flipH="1">
            <a:off x="9713433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E20EA10-99B2-B243-80EF-EC926A3BD80F}"/>
              </a:ext>
            </a:extLst>
          </p:cNvPr>
          <p:cNvSpPr/>
          <p:nvPr/>
        </p:nvSpPr>
        <p:spPr>
          <a:xfrm>
            <a:off x="1025717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86F3EE8-7AE5-8242-B36C-5EE4AB6837EC}"/>
              </a:ext>
            </a:extLst>
          </p:cNvPr>
          <p:cNvSpPr/>
          <p:nvPr/>
        </p:nvSpPr>
        <p:spPr>
          <a:xfrm>
            <a:off x="10680762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15B7B4-AAFC-A047-BB16-940351AB6DC8}"/>
              </a:ext>
            </a:extLst>
          </p:cNvPr>
          <p:cNvCxnSpPr/>
          <p:nvPr/>
        </p:nvCxnSpPr>
        <p:spPr>
          <a:xfrm>
            <a:off x="1052213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E398B72-BD0A-9146-A7A7-EEE653BC7FD4}"/>
              </a:ext>
            </a:extLst>
          </p:cNvPr>
          <p:cNvCxnSpPr>
            <a:cxnSpLocks/>
          </p:cNvCxnSpPr>
          <p:nvPr/>
        </p:nvCxnSpPr>
        <p:spPr>
          <a:xfrm flipH="1">
            <a:off x="1052213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E5287D7-C9FB-6B4A-B07B-900F1E9225AC}"/>
              </a:ext>
            </a:extLst>
          </p:cNvPr>
          <p:cNvCxnSpPr/>
          <p:nvPr/>
        </p:nvCxnSpPr>
        <p:spPr>
          <a:xfrm>
            <a:off x="1014362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83907E-65A5-7849-8167-15CD784AA23B}"/>
              </a:ext>
            </a:extLst>
          </p:cNvPr>
          <p:cNvCxnSpPr>
            <a:cxnSpLocks/>
          </p:cNvCxnSpPr>
          <p:nvPr/>
        </p:nvCxnSpPr>
        <p:spPr>
          <a:xfrm flipH="1">
            <a:off x="1014362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4FF42-B6E3-594E-9A4B-DAFC5DE0930E}"/>
              </a:ext>
            </a:extLst>
          </p:cNvPr>
          <p:cNvSpPr/>
          <p:nvPr/>
        </p:nvSpPr>
        <p:spPr>
          <a:xfrm>
            <a:off x="7287630" y="4558081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15C9EEB-FB02-7C4B-A132-9B43F8640DDD}"/>
              </a:ext>
            </a:extLst>
          </p:cNvPr>
          <p:cNvSpPr/>
          <p:nvPr/>
        </p:nvSpPr>
        <p:spPr>
          <a:xfrm>
            <a:off x="10389659" y="392570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stCxn id="77" idx="3"/>
            <a:endCxn id="109" idx="3"/>
          </p:cNvCxnSpPr>
          <p:nvPr/>
        </p:nvCxnSpPr>
        <p:spPr>
          <a:xfrm>
            <a:off x="10990869" y="3459740"/>
            <a:ext cx="12700" cy="783167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DBD5432-4269-F742-B881-F5520724BC32}"/>
              </a:ext>
            </a:extLst>
          </p:cNvPr>
          <p:cNvGrpSpPr/>
          <p:nvPr/>
        </p:nvGrpSpPr>
        <p:grpSpPr>
          <a:xfrm>
            <a:off x="7450782" y="3143789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EFD43893-D08C-7D4F-98C6-299594CA182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09FC599D-0F6A-D84C-B467-32F785DEAA9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C153FD49-4469-3342-8383-EDF2DE168CBD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93131E-7242-DB4A-92C2-63E7C4BAED3B}"/>
              </a:ext>
            </a:extLst>
          </p:cNvPr>
          <p:cNvGrpSpPr/>
          <p:nvPr/>
        </p:nvGrpSpPr>
        <p:grpSpPr>
          <a:xfrm>
            <a:off x="7460382" y="4385907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6CA8EE9B-7762-4440-9A6B-5A088374289E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B70DB92-8102-1E4F-9FFE-835658776FB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6ED87EF8-9EA4-4B46-A87B-6AFD0FA78297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0170C5-C908-D849-97F5-10005AAA4598}"/>
              </a:ext>
            </a:extLst>
          </p:cNvPr>
          <p:cNvGrpSpPr/>
          <p:nvPr/>
        </p:nvGrpSpPr>
        <p:grpSpPr>
          <a:xfrm>
            <a:off x="7429272" y="5141002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DFE7F5F1-D772-6045-99F3-B67166CC5C6F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45FD9487-F4FE-E646-A4D7-6363DBE817D3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ight Arrow 148">
              <a:extLst>
                <a:ext uri="{FF2B5EF4-FFF2-40B4-BE49-F238E27FC236}">
                  <a16:creationId xmlns:a16="http://schemas.microsoft.com/office/drawing/2014/main" id="{CDF5EABA-B57D-DD44-BEA7-E40C35DC007F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7288048" y="4921072"/>
            <a:ext cx="3703239" cy="168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LSTM &amp; Dense layers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A80F31A-A300-1E4C-BA6E-684D4E44651A}"/>
              </a:ext>
            </a:extLst>
          </p:cNvPr>
          <p:cNvSpPr/>
          <p:nvPr/>
        </p:nvSpPr>
        <p:spPr>
          <a:xfrm>
            <a:off x="10288223" y="4935373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Linear layer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208" y="454133"/>
            <a:ext cx="1145477" cy="944434"/>
          </a:xfrm>
          <a:prstGeom prst="rect">
            <a:avLst/>
          </a:prstGeom>
        </p:spPr>
      </p:pic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1B75F7F-FC99-294A-9F99-7E6D594755EB}"/>
              </a:ext>
            </a:extLst>
          </p:cNvPr>
          <p:cNvSpPr/>
          <p:nvPr/>
        </p:nvSpPr>
        <p:spPr>
          <a:xfrm>
            <a:off x="7213133" y="409871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529D812-5E85-9243-A2BD-F37423AB4277}"/>
              </a:ext>
            </a:extLst>
          </p:cNvPr>
          <p:cNvGrpSpPr/>
          <p:nvPr/>
        </p:nvGrpSpPr>
        <p:grpSpPr>
          <a:xfrm>
            <a:off x="1698628" y="1165883"/>
            <a:ext cx="4594662" cy="2490656"/>
            <a:chOff x="1860676" y="555958"/>
            <a:chExt cx="5078714" cy="268097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F45B8D-2117-014E-AA88-79CBC0D6F047}"/>
                </a:ext>
              </a:extLst>
            </p:cNvPr>
            <p:cNvSpPr/>
            <p:nvPr/>
          </p:nvSpPr>
          <p:spPr>
            <a:xfrm>
              <a:off x="5369930" y="2005085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772CD6-1BA9-4444-9E63-956EC50048E2}"/>
                </a:ext>
              </a:extLst>
            </p:cNvPr>
            <p:cNvSpPr/>
            <p:nvPr/>
          </p:nvSpPr>
          <p:spPr>
            <a:xfrm>
              <a:off x="5369930" y="710873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BDDF818-1BC2-4845-8FE7-C4E48237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473"/>
            <a:stretch/>
          </p:blipFill>
          <p:spPr>
            <a:xfrm>
              <a:off x="2273406" y="723282"/>
              <a:ext cx="1138777" cy="11269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C9BA1A-D4DA-E342-BDA4-163C3803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473"/>
            <a:stretch/>
          </p:blipFill>
          <p:spPr>
            <a:xfrm>
              <a:off x="2273406" y="2011167"/>
              <a:ext cx="1138777" cy="1126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D6EAD7-03BD-AC48-B6DE-474B4F81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>
              <a:off x="3800125" y="723282"/>
              <a:ext cx="1134696" cy="11269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25F221-6439-484C-9A72-22023DAD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>
              <a:off x="3800124" y="2011167"/>
              <a:ext cx="1134697" cy="1126904"/>
            </a:xfrm>
            <a:prstGeom prst="rect">
              <a:avLst/>
            </a:prstGeom>
          </p:spPr>
        </p:pic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4A311ADE-7D64-1246-9722-0C53941ACA26}"/>
                </a:ext>
              </a:extLst>
            </p:cNvPr>
            <p:cNvSpPr/>
            <p:nvPr/>
          </p:nvSpPr>
          <p:spPr>
            <a:xfrm>
              <a:off x="1860676" y="1286734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5CA4BF24-793B-BF4B-9C8C-7B32CF689457}"/>
                </a:ext>
              </a:extLst>
            </p:cNvPr>
            <p:cNvSpPr/>
            <p:nvPr/>
          </p:nvSpPr>
          <p:spPr>
            <a:xfrm>
              <a:off x="3460134" y="1290365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ight Arrow 159">
              <a:extLst>
                <a:ext uri="{FF2B5EF4-FFF2-40B4-BE49-F238E27FC236}">
                  <a16:creationId xmlns:a16="http://schemas.microsoft.com/office/drawing/2014/main" id="{21F7E48D-19DF-A946-985E-A204AFCFB95B}"/>
                </a:ext>
              </a:extLst>
            </p:cNvPr>
            <p:cNvSpPr/>
            <p:nvPr/>
          </p:nvSpPr>
          <p:spPr>
            <a:xfrm>
              <a:off x="4989715" y="1308189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EA405CF-D7AD-7548-B21A-6B58D4BD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 rot="21199530">
              <a:off x="5342571" y="723282"/>
              <a:ext cx="1134696" cy="1126904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7E1C148-411C-044C-947C-97817602B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 rot="428719">
              <a:off x="5342570" y="2011167"/>
              <a:ext cx="1134697" cy="1126904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E063410-98D7-FB4F-ACCC-CA9257764D79}"/>
                </a:ext>
              </a:extLst>
            </p:cNvPr>
            <p:cNvSpPr/>
            <p:nvPr/>
          </p:nvSpPr>
          <p:spPr>
            <a:xfrm>
              <a:off x="5369585" y="3123840"/>
              <a:ext cx="1569805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45593C-3BCC-1D4E-8425-793A80787DD7}"/>
                </a:ext>
              </a:extLst>
            </p:cNvPr>
            <p:cNvSpPr/>
            <p:nvPr/>
          </p:nvSpPr>
          <p:spPr>
            <a:xfrm>
              <a:off x="5229139" y="618552"/>
              <a:ext cx="1569806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0EA1170-A6B4-3843-AB53-633F625B40E3}"/>
                </a:ext>
              </a:extLst>
            </p:cNvPr>
            <p:cNvSpPr/>
            <p:nvPr/>
          </p:nvSpPr>
          <p:spPr>
            <a:xfrm rot="5400000">
              <a:off x="4047688" y="1874586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8BBEDFE-781C-1F4A-AA5F-A7D1B28B242B}"/>
                </a:ext>
              </a:extLst>
            </p:cNvPr>
            <p:cNvSpPr/>
            <p:nvPr/>
          </p:nvSpPr>
          <p:spPr>
            <a:xfrm rot="5400000">
              <a:off x="4038286" y="1865230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72E15ED-684A-2348-B0F6-2AE18C430742}"/>
                </a:ext>
              </a:extLst>
            </p:cNvPr>
            <p:cNvSpPr/>
            <p:nvPr/>
          </p:nvSpPr>
          <p:spPr>
            <a:xfrm rot="5400000">
              <a:off x="5251899" y="1786132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C32C527-4793-5847-A4D5-6991E5523460}"/>
                </a:ext>
              </a:extLst>
            </p:cNvPr>
            <p:cNvSpPr/>
            <p:nvPr/>
          </p:nvSpPr>
          <p:spPr>
            <a:xfrm>
              <a:off x="5322761" y="1866369"/>
              <a:ext cx="1333321" cy="1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25BD5AB-2069-D64F-8B40-A68AE109FAEA}"/>
              </a:ext>
            </a:extLst>
          </p:cNvPr>
          <p:cNvSpPr txBox="1"/>
          <p:nvPr/>
        </p:nvSpPr>
        <p:spPr>
          <a:xfrm>
            <a:off x="3240812" y="359326"/>
            <a:ext cx="1670695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Scipy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ndimage</a:t>
            </a:r>
            <a:endParaRPr lang="en-US" sz="1400" b="1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minimum_filter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removes machine artifact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4726940" y="359326"/>
            <a:ext cx="2244416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Augment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shiftscale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brightness, resize-480 (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albumentations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) 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163" idx="2"/>
            <a:endCxn id="178" idx="1"/>
          </p:cNvCxnSpPr>
          <p:nvPr/>
        </p:nvCxnSpPr>
        <p:spPr>
          <a:xfrm rot="5400000">
            <a:off x="2624303" y="2223310"/>
            <a:ext cx="1413806" cy="4107883"/>
          </a:xfrm>
          <a:prstGeom prst="bentConnector4">
            <a:avLst>
              <a:gd name="adj1" fmla="val 18862"/>
              <a:gd name="adj2" fmla="val 10556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5A478AA7-9B27-A244-B779-740B6D4457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13"/>
          <a:stretch/>
        </p:blipFill>
        <p:spPr>
          <a:xfrm>
            <a:off x="1277264" y="4560900"/>
            <a:ext cx="4286173" cy="846507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926D22B2-9EAF-644A-838E-574CA9762442}"/>
              </a:ext>
            </a:extLst>
          </p:cNvPr>
          <p:cNvSpPr/>
          <p:nvPr/>
        </p:nvSpPr>
        <p:spPr>
          <a:xfrm>
            <a:off x="1700729" y="5360106"/>
            <a:ext cx="397017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Classifier : 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resnext101_32x8d_wsl</a:t>
            </a:r>
          </a:p>
          <a:p>
            <a:r>
              <a:rPr lang="en-US" sz="12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facebookresearch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/WSL-Images</a:t>
            </a:r>
          </a:p>
          <a:p>
            <a:endParaRPr lang="en-US" dirty="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82" y="3164230"/>
            <a:ext cx="156248" cy="100692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44A132F-A39C-3F46-88E9-04010F579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894" y="5407408"/>
            <a:ext cx="2232437" cy="108328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C7C4DB2C-E44D-D84D-ADF9-7635A9B15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194" y="4509086"/>
            <a:ext cx="298443" cy="1060467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5795105" y="4442794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5156230" y="4440674"/>
            <a:ext cx="173767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6D118F0C-B382-DE44-8B85-A0B64A7FA535}"/>
              </a:ext>
            </a:extLst>
          </p:cNvPr>
          <p:cNvSpPr/>
          <p:nvPr/>
        </p:nvSpPr>
        <p:spPr>
          <a:xfrm>
            <a:off x="8521510" y="5345855"/>
            <a:ext cx="241002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8116422" y="1533456"/>
            <a:ext cx="359473" cy="1048036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6218435" y="3023019"/>
            <a:ext cx="359473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6577908" y="2597088"/>
            <a:ext cx="1630172" cy="105543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890517" y="3851323"/>
            <a:ext cx="3116866" cy="73865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Extract for train and test pre-logit layer of dim 2048 for each epoch with TTA (Original,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Transpose)</a:t>
            </a: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1412AD01-B11A-5D46-91CF-F18170346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83" y="4648702"/>
            <a:ext cx="673644" cy="681101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5ED590-00BE-3349-BDB0-ED693A3D0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720849" y="678023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51F819-E54C-AF41-ADD5-47EC84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281712" y="656411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15D45C-4689-8042-858D-BF30227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813421" y="667217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EF741F-1F4C-8C42-B611-900079F9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485254" y="755985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474221-C53D-AF4C-83D5-2C16DF607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060661" y="932362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2D3D9D-A9DB-6E44-ABE4-B4F39D6B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6581528" y="1104489"/>
            <a:ext cx="1564363" cy="1340673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5243114" y="3652519"/>
            <a:ext cx="975321" cy="78815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9C851BF-9F50-A248-8594-105657DDCA50}"/>
              </a:ext>
            </a:extLst>
          </p:cNvPr>
          <p:cNvSpPr/>
          <p:nvPr/>
        </p:nvSpPr>
        <p:spPr>
          <a:xfrm rot="19656456">
            <a:off x="1801458" y="2558960"/>
            <a:ext cx="652913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9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00B050"/>
                </a:solidFill>
              </a:rPr>
              <a:t>2019 solution</a:t>
            </a:r>
          </a:p>
        </p:txBody>
      </p:sp>
    </p:spTree>
    <p:extLst>
      <p:ext uri="{BB962C8B-B14F-4D97-AF65-F5344CB8AC3E}">
        <p14:creationId xmlns:p14="http://schemas.microsoft.com/office/powerpoint/2010/main" val="232572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242</Words>
  <Application>Microsoft Macintosh PowerPoint</Application>
  <PresentationFormat>Widescreen</PresentationFormat>
  <Paragraphs>62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2019-11-02T05:36:40Z</dcterms:created>
  <dcterms:modified xsi:type="dcterms:W3CDTF">2020-10-29T20:33:44Z</dcterms:modified>
</cp:coreProperties>
</file>